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73" r:id="rId5"/>
    <p:sldId id="259" r:id="rId6"/>
    <p:sldId id="260" r:id="rId7"/>
    <p:sldId id="272" r:id="rId8"/>
    <p:sldId id="271" r:id="rId9"/>
    <p:sldId id="270" r:id="rId10"/>
    <p:sldId id="262" r:id="rId11"/>
    <p:sldId id="277" r:id="rId12"/>
    <p:sldId id="265" r:id="rId13"/>
    <p:sldId id="268" r:id="rId14"/>
    <p:sldId id="274" r:id="rId15"/>
    <p:sldId id="275" r:id="rId16"/>
    <p:sldId id="276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D8F"/>
    <a:srgbClr val="0F7172"/>
    <a:srgbClr val="1E2A5A"/>
    <a:srgbClr val="A0C23A"/>
    <a:srgbClr val="1F5480"/>
    <a:srgbClr val="2E2C2D"/>
    <a:srgbClr val="47627F"/>
    <a:srgbClr val="04105A"/>
    <a:srgbClr val="ED613E"/>
    <a:srgbClr val="BF3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995" y="327653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 </a:t>
            </a:r>
            <a:r>
              <a:rPr lang="ru-RU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>
                <a:ln w="13462">
                  <a:solidFill>
                    <a:srgbClr val="8EBD8F"/>
                  </a:solidFill>
                  <a:prstDash val="solid"/>
                </a:ln>
                <a:solidFill>
                  <a:srgbClr val="0F7172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Факторы риска, профилактика суицидального поведения в образовательном учреждении</a:t>
            </a:r>
            <a:endParaRPr lang="en-US" b="1" dirty="0">
              <a:ln w="13462">
                <a:solidFill>
                  <a:srgbClr val="8EBD8F"/>
                </a:solidFill>
                <a:prstDash val="solid"/>
              </a:ln>
              <a:solidFill>
                <a:srgbClr val="0F7172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49331"/>
            <a:ext cx="78867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b="1" u="sng" dirty="0">
                <a:latin typeface="+mn-lt"/>
              </a:rPr>
              <a:t>Какие цели преследуют подростки – </a:t>
            </a:r>
            <a:r>
              <a:rPr lang="ru-RU" b="1" u="sng" dirty="0" err="1">
                <a:latin typeface="+mn-lt"/>
              </a:rPr>
              <a:t>суициденты</a:t>
            </a:r>
            <a:r>
              <a:rPr lang="ru-RU" b="1" u="sng" dirty="0">
                <a:latin typeface="+mn-lt"/>
              </a:rPr>
              <a:t>:</a:t>
            </a:r>
            <a:r>
              <a:rPr lang="ru-RU" u="sng" dirty="0"/>
              <a:t/>
            </a:r>
            <a:br>
              <a:rPr lang="ru-RU" u="sng" dirty="0"/>
            </a:b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49168"/>
            <a:ext cx="7996366" cy="4681795"/>
          </a:xfrm>
        </p:spPr>
        <p:txBody>
          <a:bodyPr>
            <a:noAutofit/>
          </a:bodyPr>
          <a:lstStyle/>
          <a:p>
            <a:pPr lvl="0" algn="just"/>
            <a:r>
              <a:rPr lang="ru-RU" sz="2200" u="sng" dirty="0"/>
              <a:t>Протест или месть</a:t>
            </a:r>
            <a:r>
              <a:rPr lang="ru-RU" sz="2200" dirty="0"/>
              <a:t>. Суицидальное поведение подростков в виде «протеста» имеет цель нанести ущерб обидчику и отомстить ему по принципу: «когда я умру, вам будет хуже». </a:t>
            </a:r>
          </a:p>
          <a:p>
            <a:pPr lvl="0" algn="just"/>
            <a:r>
              <a:rPr lang="ru-RU" sz="2200" u="sng" dirty="0"/>
              <a:t>Призыв</a:t>
            </a:r>
            <a:r>
              <a:rPr lang="ru-RU" sz="2200" dirty="0"/>
              <a:t>. Цель попытки самоубийства – получить помощь от окружающих чтобы изменить ситуацию. </a:t>
            </a:r>
          </a:p>
          <a:p>
            <a:pPr lvl="0" algn="just"/>
            <a:r>
              <a:rPr lang="ru-RU" sz="2200" u="sng" dirty="0"/>
              <a:t>Избежание наказания/страдания</a:t>
            </a:r>
            <a:r>
              <a:rPr lang="ru-RU" sz="2200" dirty="0"/>
              <a:t>. Попытка самоубийства в данном случае преследует цель избежать наказания при его угрозе, следовательно, психической и физической боли.</a:t>
            </a:r>
          </a:p>
          <a:p>
            <a:pPr lvl="0" algn="just"/>
            <a:r>
              <a:rPr lang="ru-RU" sz="2200" u="sng" dirty="0"/>
              <a:t>Самонаказание</a:t>
            </a:r>
            <a:r>
              <a:rPr lang="ru-RU" sz="2200" dirty="0"/>
              <a:t>. Прибегнуть к суицидальной попытке заставляют либо переживания реальной вины, либо следствие надуманной вины.</a:t>
            </a:r>
          </a:p>
          <a:p>
            <a:pPr lvl="0" algn="just"/>
            <a:r>
              <a:rPr lang="ru-RU" sz="2200" u="sng" dirty="0"/>
              <a:t>Отказ.</a:t>
            </a:r>
            <a:r>
              <a:rPr lang="ru-RU" sz="2200" dirty="0"/>
              <a:t> Подобный тип — «отказ» от жизни – наблюдается у психически больных подростков.</a:t>
            </a:r>
          </a:p>
        </p:txBody>
      </p:sp>
    </p:spTree>
    <p:extLst>
      <p:ext uri="{BB962C8B-B14F-4D97-AF65-F5344CB8AC3E}">
        <p14:creationId xmlns:p14="http://schemas.microsoft.com/office/powerpoint/2010/main" val="97954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416" y="117992"/>
            <a:ext cx="824890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b="1" u="sng" dirty="0">
                <a:latin typeface="+mn-lt"/>
              </a:rPr>
              <a:t>Что в поведении подростка должно насторожить преподавателя:</a:t>
            </a:r>
            <a:endParaRPr lang="ru-RU" u="sng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16549"/>
            <a:ext cx="7886700" cy="49427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200" dirty="0"/>
              <a:t>Резкое снижение успеваемости, проявление безразличия к учебе и оценкам. </a:t>
            </a:r>
          </a:p>
          <a:p>
            <a:pPr algn="just"/>
            <a:r>
              <a:rPr lang="ru-RU" sz="3200" dirty="0"/>
              <a:t>У подростка длительное время подавленное настроение, пониженный эмоциональный фон, раздражительность. </a:t>
            </a:r>
          </a:p>
          <a:p>
            <a:pPr algn="just"/>
            <a:r>
              <a:rPr lang="ru-RU" sz="3200" dirty="0"/>
              <a:t>Резкое изменение поведения.</a:t>
            </a:r>
          </a:p>
          <a:p>
            <a:pPr algn="just"/>
            <a:r>
              <a:rPr lang="ru-RU" sz="3200" dirty="0"/>
              <a:t> Наличие примера суицида в ближайшем окружении, а также среди значимых взрослых или сверстников. </a:t>
            </a:r>
          </a:p>
          <a:p>
            <a:pPr algn="just"/>
            <a:r>
              <a:rPr lang="ru-RU" sz="3200" dirty="0"/>
              <a:t>Подросток прямо или косвенно говорит о желании умереть или убить себя или о нежелании продолжать жизнь. Разговоры о нежелании жить – попытка привлечь внимание взрослого к себе и своим проблемам. </a:t>
            </a:r>
          </a:p>
          <a:p>
            <a:pPr algn="just"/>
            <a:r>
              <a:rPr lang="ru-RU" sz="3200" dirty="0"/>
              <a:t>Рискованное поведение, в котором высока вероятность причинения вреда своей жизни и здоровью. </a:t>
            </a:r>
          </a:p>
          <a:p>
            <a:pPr lvl="0" algn="just"/>
            <a:r>
              <a:rPr lang="ru-RU" sz="3200" dirty="0"/>
              <a:t>Рисунки на полях в тетради, в том числе на последних страницах, могил, крестов, крови и т.п. </a:t>
            </a:r>
          </a:p>
          <a:p>
            <a:pPr algn="just"/>
            <a:r>
              <a:rPr lang="ru-RU" sz="3100" dirty="0"/>
              <a:t>Суицидальные наклонности в сочинениях и эссе.</a:t>
            </a:r>
          </a:p>
          <a:p>
            <a:pPr lvl="0" algn="just"/>
            <a:endParaRPr lang="ru-RU" sz="3200" dirty="0"/>
          </a:p>
          <a:p>
            <a:pPr algn="just"/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963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1912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>
                <a:latin typeface="+mn-lt"/>
              </a:rPr>
              <a:t>Формы профилактики подростковой суицидальности:</a:t>
            </a:r>
            <a:br>
              <a:rPr lang="ru-RU" b="1" u="sng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>
              <a:spcAft>
                <a:spcPts val="1200"/>
              </a:spcAft>
            </a:pPr>
            <a:r>
              <a:rPr lang="ru-RU" i="1" dirty="0"/>
              <a:t>Неразглашение фактов суицидальных случаев в учебных коллективах.</a:t>
            </a:r>
          </a:p>
          <a:p>
            <a:pPr lvl="0" algn="just">
              <a:spcAft>
                <a:spcPts val="1200"/>
              </a:spcAft>
            </a:pPr>
            <a:r>
              <a:rPr lang="ru-RU" i="1" dirty="0"/>
              <a:t>Рассмотрение угрозы самоубийства в качестве признака повышенного суицидального риска.</a:t>
            </a:r>
          </a:p>
          <a:p>
            <a:pPr algn="just">
              <a:spcAft>
                <a:spcPts val="1200"/>
              </a:spcAft>
            </a:pPr>
            <a:r>
              <a:rPr lang="ru-RU" i="1" dirty="0"/>
              <a:t>Предоставление информации обучающимся о центрах психологической помощи с указанием адресов и телефонов.</a:t>
            </a:r>
          </a:p>
          <a:p>
            <a:pPr lvl="0" algn="just">
              <a:spcAft>
                <a:spcPts val="1200"/>
              </a:spcAft>
            </a:pPr>
            <a:r>
              <a:rPr lang="ru-RU" i="1" dirty="0"/>
              <a:t>Проведение при необходимости тактичной консультации подростка с психологом, психотерапевтом, психиатром.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22894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3605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>
                <a:latin typeface="+mn-lt"/>
              </a:rPr>
              <a:t>Формы профилактики подростковой суицидальности:</a:t>
            </a: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1761066"/>
            <a:ext cx="8051800" cy="4842934"/>
          </a:xfrm>
        </p:spPr>
        <p:txBody>
          <a:bodyPr>
            <a:noAutofit/>
          </a:bodyPr>
          <a:lstStyle/>
          <a:p>
            <a:pPr lvl="0" algn="just"/>
            <a:r>
              <a:rPr lang="ru-RU" sz="2600" i="1" dirty="0"/>
              <a:t>Соблюдение педагогической тактики, требований педагогической культуры в повседневной работе каждого воспитателя или педагога.</a:t>
            </a:r>
          </a:p>
          <a:p>
            <a:pPr lvl="0" algn="just"/>
            <a:r>
              <a:rPr lang="ru-RU" sz="2600" i="1" dirty="0"/>
              <a:t>Раннее выявление контингента риска на основе знания его характеристики в целях динамического наблюдения и своевременной психолого-педагогической коррекционной работы.</a:t>
            </a:r>
          </a:p>
          <a:p>
            <a:pPr lvl="0" algn="just"/>
            <a:r>
              <a:rPr lang="ru-RU" sz="2600" i="1" dirty="0"/>
              <a:t>Формирование у обучающихся таких понятий как «ценность человеческой жизни», «цели и смысл жизни», а также приемов психологической защиты в сложных жизненных ситуациях.</a:t>
            </a: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86032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03342"/>
            <a:ext cx="7886700" cy="1325563"/>
          </a:xfrm>
        </p:spPr>
        <p:txBody>
          <a:bodyPr/>
          <a:lstStyle/>
          <a:p>
            <a:pPr algn="ctr"/>
            <a:r>
              <a:rPr lang="ru-RU" b="1" u="sng" dirty="0">
                <a:latin typeface="+mn-lt"/>
              </a:rPr>
              <a:t>Общие рекомендации: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indent="452438" algn="just">
              <a:buFont typeface="Wingdings" pitchFamily="2" charset="2"/>
              <a:buChar char="§"/>
            </a:pPr>
            <a:r>
              <a:rPr lang="ru-RU" dirty="0"/>
              <a:t>Не отталкивайте подростка, если он решил разделить с вами свои проблемы, даже если вы потрясены сложившейся ситуацией.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dirty="0"/>
              <a:t>Доверьтесь своей интуиции, если вы чувствуете суицидальные наклонности в данном индивиде. Не игнорируйте предупреждающие знаки.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dirty="0"/>
              <a:t>Не предлагайте того, чего не в состоянии гарантировать. Например, «Конечно, твоя семья тебе поможет».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dirty="0"/>
              <a:t>Дайте знать, что хотите ему помочь, но не видите необходимости в том, чтобы хранить все в секрете, если какая-то информация может повлиять на его безопасность.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dirty="0"/>
              <a:t>Сохраняйте спокойствие и не осуждайте.</a:t>
            </a:r>
          </a:p>
        </p:txBody>
      </p:sp>
    </p:spTree>
    <p:extLst>
      <p:ext uri="{BB962C8B-B14F-4D97-AF65-F5344CB8AC3E}">
        <p14:creationId xmlns:p14="http://schemas.microsoft.com/office/powerpoint/2010/main" val="3164349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indent="452438" algn="just">
              <a:buFont typeface="Wingdings" pitchFamily="2" charset="2"/>
              <a:buChar char="§"/>
            </a:pPr>
            <a:r>
              <a:rPr lang="ru-RU" sz="2600" dirty="0"/>
              <a:t>Говорите искренне. Постарайтесь определить, насколько серьезна угроза. Знайте, что вопросы о суицидальных мыслях не приводят к попыткам свести счеты с жизнью. На самом деле он могут почувствовать облегчение от осознания проблемы.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600" dirty="0"/>
              <a:t>Постарайтесь узнать, есть у него план действий. Конкретный план — знак реальной опасности.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600" dirty="0"/>
              <a:t>Убедите его в том, что непременно есть такой человек, к которому можно обратиться за помощью.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600" dirty="0"/>
              <a:t>Не предлагайте упрощенных решений типа «Все, что тебе сейчас необходимо, так это хорошо выспаться, на утро ты почувствуешь себя лучше».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latin typeface="+mn-lt"/>
              </a:rPr>
              <a:t>Общие рекомендации:</a:t>
            </a:r>
          </a:p>
        </p:txBody>
      </p:sp>
    </p:spTree>
    <p:extLst>
      <p:ext uri="{BB962C8B-B14F-4D97-AF65-F5344CB8AC3E}">
        <p14:creationId xmlns:p14="http://schemas.microsoft.com/office/powerpoint/2010/main" val="2228650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indent="452438" algn="just">
              <a:buFont typeface="Wingdings" pitchFamily="2" charset="2"/>
              <a:buChar char="§"/>
            </a:pPr>
            <a:r>
              <a:rPr lang="ru-RU" sz="2400" dirty="0"/>
              <a:t>Покажите, что хотите поговорить о чувствах, что не осуждаете его за эти чувства.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400" dirty="0"/>
              <a:t>Помогите ему постичь, как управлять кризисной ситуацией и понять, что сильный стресс мешает полностью осознать ситуацию. Ненавязчиво посоветуйте найти некое решение</a:t>
            </a:r>
            <a:r>
              <a:rPr lang="ru-RU" sz="2400" baseline="30000" dirty="0"/>
              <a:t>.</a:t>
            </a:r>
            <a:endParaRPr lang="ru-RU" sz="2400" dirty="0"/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400" dirty="0"/>
              <a:t>Помогите найти людей или места, которые могли бы снизить переживаемый стресс. При малейшей возможности действуйте так, чтобы несколько уменьшить давление.</a:t>
            </a:r>
          </a:p>
          <a:p>
            <a:pPr lvl="0" indent="452438" algn="just">
              <a:buFont typeface="Wingdings" pitchFamily="2" charset="2"/>
              <a:buChar char="§"/>
            </a:pPr>
            <a:r>
              <a:rPr lang="ru-RU" sz="2400" dirty="0"/>
              <a:t>Помогите ему понять, что присутствующее чувство безнадежности не будет длиться вечно.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latin typeface="+mn-lt"/>
              </a:rPr>
              <a:t>Общие рекомендации:</a:t>
            </a:r>
          </a:p>
        </p:txBody>
      </p:sp>
    </p:spTree>
    <p:extLst>
      <p:ext uri="{BB962C8B-B14F-4D97-AF65-F5344CB8AC3E}">
        <p14:creationId xmlns:p14="http://schemas.microsoft.com/office/powerpoint/2010/main" val="1125334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u="sng" dirty="0">
                <a:latin typeface="+mn-lt"/>
              </a:rPr>
              <a:t>Заключение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542925" algn="just">
              <a:buNone/>
            </a:pPr>
            <a:r>
              <a:rPr lang="ru-RU" dirty="0"/>
              <a:t>Коррекционная работа с подростками, склонными к суициду, не является самостоятельным процессом, ее необходимо осуществлять комплексно с привлечением педагогов, психологов, социальных педагогов, медиков и т.д. </a:t>
            </a:r>
          </a:p>
          <a:p>
            <a:pPr marL="0" indent="542925" algn="just">
              <a:buNone/>
            </a:pPr>
            <a:r>
              <a:rPr lang="ru-RU" dirty="0"/>
              <a:t>Помимо основных коррекционных мероприятий, дополнительно можно информировать о работе специальных служб оказания помощи, например, о телефоне доверия для детей и подростков: </a:t>
            </a:r>
            <a:r>
              <a:rPr lang="ru-RU" b="1" dirty="0"/>
              <a:t>8 – 800 – 2000 – 122.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95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Суицидальное поведение </a:t>
            </a:r>
            <a:r>
              <a:rPr lang="ru-RU" sz="2800" dirty="0">
                <a:latin typeface="+mn-lt"/>
              </a:rPr>
              <a:t>– это проявление  суицидальной активности – мысли, намерения, высказывания, угрозы, попытки, покушения.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b="1" dirty="0">
                <a:ea typeface="+mj-ea"/>
                <a:cs typeface="+mj-cs"/>
              </a:rPr>
              <a:t>Психологический смысл суицида </a:t>
            </a:r>
            <a:r>
              <a:rPr lang="ru-RU" sz="2600" dirty="0">
                <a:ea typeface="+mj-ea"/>
                <a:cs typeface="+mj-cs"/>
              </a:rPr>
              <a:t>– </a:t>
            </a:r>
            <a:r>
              <a:rPr lang="ru-RU" sz="2600" dirty="0" err="1">
                <a:ea typeface="+mj-ea"/>
                <a:cs typeface="+mj-cs"/>
              </a:rPr>
              <a:t>отреагирование</a:t>
            </a:r>
            <a:r>
              <a:rPr lang="ru-RU" sz="2600" dirty="0">
                <a:ea typeface="+mj-ea"/>
                <a:cs typeface="+mj-cs"/>
              </a:rPr>
              <a:t> аффекта, снятие эмоционального напряжения, уход от той ситуации, в которой человек находится.</a:t>
            </a:r>
          </a:p>
          <a:p>
            <a:endParaRPr lang="ru-RU" sz="2600" dirty="0"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2600" i="1" dirty="0">
                <a:ea typeface="+mj-ea"/>
                <a:cs typeface="+mj-cs"/>
              </a:rPr>
              <a:t>Исследования показывают, что большинство подростков воспринимают суицид, как способ решения различных проблем, а не как средство разрушения собственной жизни.</a:t>
            </a:r>
          </a:p>
          <a:p>
            <a:pPr>
              <a:buNone/>
            </a:pPr>
            <a:endParaRPr lang="ru-RU" sz="2600" dirty="0">
              <a:ea typeface="+mj-ea"/>
              <a:cs typeface="+mj-cs"/>
            </a:endParaRPr>
          </a:p>
          <a:p>
            <a:pPr marL="0" indent="0" algn="r">
              <a:buNone/>
            </a:pPr>
            <a:r>
              <a:rPr lang="ru-RU" sz="2600" dirty="0">
                <a:ea typeface="+mj-ea"/>
                <a:cs typeface="+mj-cs"/>
              </a:rPr>
              <a:t>Лишь в 10% случаев суицидального поведения подростки действительно желают «свести счеты с жизнью», а в 90% случаев -обратить на себя внимание.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03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12262"/>
            <a:ext cx="7886700" cy="1228896"/>
          </a:xfrm>
        </p:spPr>
        <p:txBody>
          <a:bodyPr>
            <a:noAutofit/>
          </a:bodyPr>
          <a:lstStyle/>
          <a:p>
            <a:pPr algn="ctr"/>
            <a:r>
              <a:rPr lang="ru-RU" b="1" u="sng" dirty="0">
                <a:latin typeface="+mn-lt"/>
              </a:rPr>
              <a:t>Что нужно знать о суициде?</a:t>
            </a:r>
            <a:br>
              <a:rPr lang="ru-RU" b="1" u="sng" dirty="0">
                <a:latin typeface="+mn-lt"/>
              </a:rPr>
            </a:br>
            <a:endParaRPr lang="ru-RU" b="1" u="sng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58097"/>
            <a:ext cx="7886700" cy="4718866"/>
          </a:xfrm>
        </p:spPr>
        <p:txBody>
          <a:bodyPr>
            <a:normAutofit/>
          </a:bodyPr>
          <a:lstStyle/>
          <a:p>
            <a:pPr lvl="0"/>
            <a:r>
              <a:rPr lang="ru-RU" sz="2400" dirty="0"/>
              <a:t>Суицид можно предотвратить. </a:t>
            </a:r>
          </a:p>
          <a:p>
            <a:pPr lvl="0" algn="just"/>
            <a:r>
              <a:rPr lang="ru-RU" sz="2400" dirty="0"/>
              <a:t>Разговоры о суициде не наводят подростков на мысли о суициде. На самом же деле, разговаривая с подростком о суициде, мы вовсе не подталкиваем его суицид совершить. Напротив, подростки получают возможность открыто говорить о том, что уже давно их мучает, не дает им покоя. </a:t>
            </a:r>
          </a:p>
          <a:p>
            <a:pPr lvl="0" algn="just"/>
            <a:r>
              <a:rPr lang="ru-RU" sz="2400" dirty="0"/>
              <a:t>Суицидальные подростки считают, что их проблемы серьезны.</a:t>
            </a:r>
          </a:p>
          <a:p>
            <a:pPr lvl="0" algn="just"/>
            <a:r>
              <a:rPr lang="ru-RU" sz="2400" dirty="0"/>
              <a:t>Самоубийство может совершить каждый.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98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57" y="340555"/>
            <a:ext cx="8305285" cy="1325563"/>
          </a:xfrm>
        </p:spPr>
        <p:txBody>
          <a:bodyPr/>
          <a:lstStyle/>
          <a:p>
            <a:pPr algn="ctr"/>
            <a:r>
              <a:rPr lang="ru-RU" b="1" u="sng" dirty="0">
                <a:latin typeface="+mn-lt"/>
              </a:rPr>
              <a:t>Виды суицидального поведения: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482811"/>
            <a:ext cx="7886700" cy="4794422"/>
          </a:xfrm>
        </p:spPr>
        <p:txBody>
          <a:bodyPr>
            <a:normAutofit lnSpcReduction="10000"/>
          </a:bodyPr>
          <a:lstStyle/>
          <a:p>
            <a:pPr marL="273600" indent="-273600" algn="just">
              <a:buSzPct val="120000"/>
            </a:pPr>
            <a:r>
              <a:rPr lang="ru-RU" sz="2200" b="1" dirty="0"/>
              <a:t>Истинное решение</a:t>
            </a:r>
            <a:r>
              <a:rPr lang="ru-RU" sz="2200" dirty="0"/>
              <a:t>. В этом случае, молодые люди четко осознают все последствия своего решения. Они тщательно продумывают свои действия, желая достичь гарантированного результата. В случае просчетов, попытка повторяется через определенный промежуток времени.</a:t>
            </a:r>
          </a:p>
          <a:p>
            <a:pPr algn="just"/>
            <a:r>
              <a:rPr lang="ru-RU" sz="2200" b="1" dirty="0"/>
              <a:t>Чувствительный (аффективный). </a:t>
            </a:r>
            <a:r>
              <a:rPr lang="ru-RU" sz="2200" dirty="0"/>
              <a:t>Подобные акты суицида совершаются в состоянии аффекта, что выражается сильными переживаниями. В случае неудачи, действие навряд ли повторится снова, поскольку снижение остроты эмоций способствуют переменам в поведенческой модели.</a:t>
            </a:r>
          </a:p>
          <a:p>
            <a:pPr algn="just"/>
            <a:r>
              <a:rPr lang="ru-RU" sz="2200" b="1" dirty="0"/>
              <a:t>Демонстративный.</a:t>
            </a:r>
            <a:r>
              <a:rPr lang="ru-RU" sz="2200" dirty="0"/>
              <a:t> С помощью подобных поступков подросток хочет привлечь внимание окружающих к собственным проблемам. В этой ситуации, подросток не желает уйти из жизни, а использует суицид в качестве инструмента манипуляции. Повторяются многократно, иногда попытка может закончиться истинным суицидом.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598497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latin typeface="+mn-lt"/>
              </a:rPr>
              <a:t>Причины суицида: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92981"/>
            <a:ext cx="7886700" cy="4755936"/>
          </a:xfrm>
        </p:spPr>
        <p:txBody>
          <a:bodyPr>
            <a:normAutofit fontScale="85000" lnSpcReduction="20000"/>
          </a:bodyPr>
          <a:lstStyle/>
          <a:p>
            <a:pPr lvl="0">
              <a:buSzPct val="120000"/>
            </a:pPr>
            <a:r>
              <a:rPr lang="ru-RU" b="1" i="1" dirty="0"/>
              <a:t>семейные конфликты, сложная психологическая обстановка в семье;</a:t>
            </a:r>
          </a:p>
          <a:p>
            <a:pPr lvl="0">
              <a:buSzPct val="120000"/>
            </a:pPr>
            <a:r>
              <a:rPr lang="ru-RU" b="1" i="1" dirty="0"/>
              <a:t> расставание с любимым человеком или его измена;</a:t>
            </a:r>
            <a:r>
              <a:rPr lang="ru-RU" dirty="0"/>
              <a:t> </a:t>
            </a:r>
          </a:p>
          <a:p>
            <a:pPr lvl="0">
              <a:buSzPct val="120000"/>
            </a:pPr>
            <a:r>
              <a:rPr lang="ru-RU" b="1" i="1" dirty="0"/>
              <a:t> ссора с друзьями, конфликты с педагогами</a:t>
            </a:r>
            <a:r>
              <a:rPr lang="ru-RU" dirty="0"/>
              <a:t>;</a:t>
            </a:r>
          </a:p>
          <a:p>
            <a:pPr lvl="0"/>
            <a:r>
              <a:rPr lang="ru-RU" b="1" i="1" dirty="0"/>
              <a:t>смерть кого-либо из близких родственников;</a:t>
            </a:r>
          </a:p>
          <a:p>
            <a:pPr lvl="0"/>
            <a:r>
              <a:rPr lang="ru-RU" b="1" i="1" dirty="0"/>
              <a:t>частое попадание подростка в стрессовые ситуации</a:t>
            </a:r>
            <a:r>
              <a:rPr lang="ru-RU" dirty="0"/>
              <a:t>;</a:t>
            </a:r>
          </a:p>
          <a:p>
            <a:pPr lvl="0"/>
            <a:r>
              <a:rPr lang="ru-RU" b="1" i="1" dirty="0"/>
              <a:t>затяжное депрессивное состояние подростка; </a:t>
            </a:r>
            <a:endParaRPr lang="en-US" b="1" i="1" dirty="0"/>
          </a:p>
          <a:p>
            <a:pPr lvl="0"/>
            <a:r>
              <a:rPr lang="ru-RU" b="1" i="1" dirty="0"/>
              <a:t>отсутствие перспектив в будущем;</a:t>
            </a:r>
          </a:p>
          <a:p>
            <a:pPr lvl="0"/>
            <a:r>
              <a:rPr lang="ru-RU" b="1" i="1" dirty="0"/>
              <a:t>низкая самооценка, трудности в самоопределении;</a:t>
            </a:r>
            <a:r>
              <a:rPr lang="ru-RU" dirty="0"/>
              <a:t> </a:t>
            </a:r>
          </a:p>
          <a:p>
            <a:pPr lvl="0"/>
            <a:r>
              <a:rPr lang="ru-RU" b="1" i="1" dirty="0"/>
              <a:t>социально-экономическая дестабилизация;</a:t>
            </a:r>
          </a:p>
          <a:p>
            <a:pPr lvl="0"/>
            <a:r>
              <a:rPr lang="ru-RU" b="1" i="1" dirty="0"/>
              <a:t>употребление алкоголя или наркотиков снижает уровень самоконтроля</a:t>
            </a:r>
          </a:p>
          <a:p>
            <a:pPr marL="0" lvl="0" indent="0" algn="r">
              <a:buNone/>
            </a:pPr>
            <a:r>
              <a:rPr lang="ru-RU" b="1" i="1" dirty="0"/>
              <a:t>и т.д.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53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158" y="28661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>
                <a:latin typeface="+mn-lt"/>
              </a:rPr>
              <a:t>Признаки (индикаторы) готовящегося суицида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93260"/>
            <a:ext cx="8169361" cy="49325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dirty="0"/>
              <a:t>1. </a:t>
            </a:r>
            <a:r>
              <a:rPr lang="ru-RU" sz="3600" b="1" i="1" dirty="0"/>
              <a:t>Особенности поведения:</a:t>
            </a:r>
          </a:p>
          <a:p>
            <a:r>
              <a:rPr lang="ru-RU" dirty="0"/>
              <a:t>безрассудные поступки, связанные с риском для жизни;</a:t>
            </a:r>
          </a:p>
          <a:p>
            <a:r>
              <a:rPr lang="ru-RU" dirty="0"/>
              <a:t>высокая импульсивность;</a:t>
            </a:r>
          </a:p>
          <a:p>
            <a:r>
              <a:rPr lang="ru-RU" dirty="0"/>
              <a:t>уход «в себя», от общения или, наоборот, активное стремление к общению с окружающими;</a:t>
            </a:r>
          </a:p>
          <a:p>
            <a:r>
              <a:rPr lang="ru-RU" dirty="0"/>
              <a:t>общая заторможенность, бездеятельность или, напротив, двигательное возбуждение;</a:t>
            </a:r>
          </a:p>
          <a:p>
            <a:r>
              <a:rPr lang="ru-RU" dirty="0"/>
              <a:t>употребление алкоголя и других ПАВ;</a:t>
            </a:r>
          </a:p>
          <a:p>
            <a:r>
              <a:rPr lang="ru-RU" dirty="0"/>
              <a:t> враждебное отношение к окружающим;</a:t>
            </a:r>
          </a:p>
          <a:p>
            <a:r>
              <a:rPr lang="ru-RU" dirty="0" err="1"/>
              <a:t>раздаривание</a:t>
            </a:r>
            <a:r>
              <a:rPr lang="ru-RU" dirty="0"/>
              <a:t> вещей и пристраивание домашних животных;</a:t>
            </a:r>
          </a:p>
          <a:p>
            <a:r>
              <a:rPr lang="ru-RU" dirty="0"/>
              <a:t>утрата интереса к тому, что раньше было значимо;</a:t>
            </a:r>
          </a:p>
          <a:p>
            <a:r>
              <a:rPr lang="ru-RU" dirty="0"/>
              <a:t>самоизоляция в урочной и внеклассной деятельности;</a:t>
            </a:r>
          </a:p>
          <a:p>
            <a:r>
              <a:rPr lang="ru-RU" dirty="0"/>
              <a:t>ухудшение работоспособности;</a:t>
            </a:r>
          </a:p>
          <a:p>
            <a:r>
              <a:rPr lang="ru-RU" dirty="0"/>
              <a:t>частые прогулы (отсутствие на определенных уроках).</a:t>
            </a:r>
          </a:p>
        </p:txBody>
      </p:sp>
    </p:spTree>
    <p:extLst>
      <p:ext uri="{BB962C8B-B14F-4D97-AF65-F5344CB8AC3E}">
        <p14:creationId xmlns:p14="http://schemas.microsoft.com/office/powerpoint/2010/main" val="2695502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17839"/>
            <a:ext cx="7886700" cy="5634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/>
              <a:t>2. Эмоциональные проявления:</a:t>
            </a:r>
          </a:p>
          <a:p>
            <a:pPr marL="0" indent="0">
              <a:buNone/>
            </a:pPr>
            <a:endParaRPr lang="ru-RU" sz="3000" b="1" i="1" dirty="0"/>
          </a:p>
          <a:p>
            <a:r>
              <a:rPr lang="ru-RU" sz="2400" dirty="0"/>
              <a:t>сниженное настроение, заторможенность, тоска;</a:t>
            </a:r>
          </a:p>
          <a:p>
            <a:r>
              <a:rPr lang="ru-RU" sz="2400" dirty="0"/>
              <a:t>переживание горя;</a:t>
            </a:r>
          </a:p>
          <a:p>
            <a:r>
              <a:rPr lang="ru-RU" sz="2400" dirty="0"/>
              <a:t>выраженная растерянность, чувство вины, безысходности, страхи и опасения;</a:t>
            </a:r>
          </a:p>
          <a:p>
            <a:r>
              <a:rPr lang="ru-RU" sz="2400" dirty="0"/>
              <a:t>переживание неудачи, собственной неполноценности, </a:t>
            </a:r>
            <a:r>
              <a:rPr lang="ru-RU" sz="2400" dirty="0" err="1"/>
              <a:t>малозначимости</a:t>
            </a:r>
            <a:r>
              <a:rPr lang="ru-RU" sz="2400" dirty="0"/>
              <a:t>;</a:t>
            </a:r>
          </a:p>
          <a:p>
            <a:r>
              <a:rPr lang="ru-RU" sz="2400" dirty="0"/>
              <a:t>повышенная раздражительность, слезливость, капризность;</a:t>
            </a:r>
          </a:p>
          <a:p>
            <a:r>
              <a:rPr lang="ru-RU" sz="2400" dirty="0"/>
              <a:t>тихий монотонный голос или, напротив, экспрессивная речь;</a:t>
            </a:r>
          </a:p>
          <a:p>
            <a:r>
              <a:rPr lang="ru-RU" sz="2400" dirty="0"/>
              <a:t>тоскливое выражение лица, бедность мимики;</a:t>
            </a:r>
          </a:p>
          <a:p>
            <a:r>
              <a:rPr lang="ru-RU" sz="2400" dirty="0"/>
              <a:t>резкие и необоснованные вспышки агрессии.</a:t>
            </a:r>
          </a:p>
        </p:txBody>
      </p:sp>
    </p:spTree>
    <p:extLst>
      <p:ext uri="{BB962C8B-B14F-4D97-AF65-F5344CB8AC3E}">
        <p14:creationId xmlns:p14="http://schemas.microsoft.com/office/powerpoint/2010/main" val="188731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04335"/>
            <a:ext cx="7886700" cy="54726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i="1" dirty="0"/>
              <a:t>3. Словесные (непосредственные высказывания и записи на страничке в </a:t>
            </a:r>
            <a:r>
              <a:rPr lang="ru-RU" sz="3000" b="1" i="1" dirty="0" err="1"/>
              <a:t>соцсетях</a:t>
            </a:r>
            <a:r>
              <a:rPr lang="ru-RU" sz="3000" b="1" i="1" dirty="0"/>
              <a:t>):</a:t>
            </a:r>
          </a:p>
          <a:p>
            <a:r>
              <a:rPr lang="ru-RU" sz="2600" dirty="0"/>
              <a:t>о бессмысленности жизни вообще и своей, в частности, пессимизм, </a:t>
            </a:r>
            <a:r>
              <a:rPr lang="ru-RU" sz="2600" dirty="0" err="1"/>
              <a:t>невидение</a:t>
            </a:r>
            <a:r>
              <a:rPr lang="ru-RU" sz="2600" dirty="0"/>
              <a:t> перспектив;</a:t>
            </a:r>
          </a:p>
          <a:p>
            <a:r>
              <a:rPr lang="ru-RU" sz="2600" dirty="0"/>
              <a:t>о чувстве беспомощности, вины («Я никому не нужен…Всем только мешаю»);</a:t>
            </a:r>
          </a:p>
          <a:p>
            <a:r>
              <a:rPr lang="ru-RU" sz="2600" dirty="0"/>
              <a:t>собственной ненужности, никчемности («Я ничтожество! Ничего собой не представляю!», «Я – тварь. Всем приношу несчастья…»);</a:t>
            </a:r>
          </a:p>
          <a:p>
            <a:r>
              <a:rPr lang="ru-RU" sz="2600" dirty="0"/>
              <a:t>шутки о желании умереть («Никто из жизни еще живым не уходил!»);</a:t>
            </a:r>
          </a:p>
          <a:p>
            <a:r>
              <a:rPr lang="ru-RU" sz="2600" dirty="0"/>
              <a:t>сообщения о плане, способе самоубийства, о приобретении средств самозащиты;</a:t>
            </a:r>
          </a:p>
          <a:p>
            <a:r>
              <a:rPr lang="ru-RU" sz="2600" dirty="0"/>
              <a:t>фразы, связанные с прощанием с жизнью («Последний раз встречаемся…, смотрю любимые фотографии…»).</a:t>
            </a:r>
            <a:endParaRPr lang="ru-RU" sz="2600" b="1" i="1" dirty="0"/>
          </a:p>
        </p:txBody>
      </p:sp>
    </p:spTree>
    <p:extLst>
      <p:ext uri="{BB962C8B-B14F-4D97-AF65-F5344CB8AC3E}">
        <p14:creationId xmlns:p14="http://schemas.microsoft.com/office/powerpoint/2010/main" val="3761244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790" y="864972"/>
            <a:ext cx="7886700" cy="55220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i="1" dirty="0"/>
              <a:t>4. Особенности внешнего вида и продуктов деятельности:</a:t>
            </a:r>
          </a:p>
          <a:p>
            <a:pPr algn="just"/>
            <a:r>
              <a:rPr lang="ru-RU" sz="2400" dirty="0"/>
              <a:t>изменение внешнего вида;</a:t>
            </a:r>
          </a:p>
          <a:p>
            <a:pPr algn="just"/>
            <a:r>
              <a:rPr lang="ru-RU" sz="2400" dirty="0"/>
              <a:t>безразличие к своей внешности, преобладание мрачных (серых, черных) цветов в одежде и на страничке в </a:t>
            </a:r>
            <a:r>
              <a:rPr lang="ru-RU" sz="2400" dirty="0" err="1"/>
              <a:t>соцсетях</a:t>
            </a:r>
            <a:r>
              <a:rPr lang="ru-RU" sz="2400" dirty="0"/>
              <a:t>;</a:t>
            </a:r>
          </a:p>
          <a:p>
            <a:pPr algn="just"/>
            <a:r>
              <a:rPr lang="ru-RU" sz="2400" dirty="0"/>
              <a:t>использование символики смерти в татуировках, </a:t>
            </a:r>
            <a:r>
              <a:rPr lang="ru-RU" sz="2400" dirty="0" err="1"/>
              <a:t>аватарке</a:t>
            </a:r>
            <a:r>
              <a:rPr lang="ru-RU" sz="2400" dirty="0"/>
              <a:t>, рисунках (кресты, черепа, надгробия; атрибуты и орудия смерти; символы смерти (круг, вписанный в треугольник, разделенный вертикальной линией);</a:t>
            </a:r>
          </a:p>
          <a:p>
            <a:pPr algn="just"/>
            <a:r>
              <a:rPr lang="ru-RU" sz="2400" dirty="0"/>
              <a:t>интерес к неформальным объединениям , сайтам с суицидальной направленностью;</a:t>
            </a:r>
          </a:p>
          <a:p>
            <a:pPr algn="just"/>
            <a:r>
              <a:rPr lang="ru-RU" sz="2400" dirty="0"/>
              <a:t>рисунки по теме смерти на последних страницах тетрадей и на полях;</a:t>
            </a:r>
          </a:p>
          <a:p>
            <a:pPr algn="just"/>
            <a:r>
              <a:rPr lang="ru-RU" sz="2400" dirty="0"/>
              <a:t>тема одиночества, кризиса, утраты смысла в сочинениях на свободную тему или в размышлениях на уроках гуманитарного цикла.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5787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1255</Words>
  <Application>Microsoft Office PowerPoint</Application>
  <PresentationFormat>Экран (4:3)</PresentationFormat>
  <Paragraphs>111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   Факторы риска, профилактика суицидального поведения в образовательном учреждении</vt:lpstr>
      <vt:lpstr>Суицидальное поведение – это проявление  суицидальной активности – мысли, намерения, высказывания, угрозы, попытки, покушения.</vt:lpstr>
      <vt:lpstr>Что нужно знать о суициде? </vt:lpstr>
      <vt:lpstr>Виды суицидального поведения:</vt:lpstr>
      <vt:lpstr>Причины суицида:</vt:lpstr>
      <vt:lpstr>Признаки (индикаторы) готовящегося суицида</vt:lpstr>
      <vt:lpstr>Презентация PowerPoint</vt:lpstr>
      <vt:lpstr>Презентация PowerPoint</vt:lpstr>
      <vt:lpstr>Презентация PowerPoint</vt:lpstr>
      <vt:lpstr>Какие цели преследуют подростки – суициденты: </vt:lpstr>
      <vt:lpstr>  Что в поведении подростка должно насторожить преподавателя:</vt:lpstr>
      <vt:lpstr>Формы профилактики подростковой суицидальности: </vt:lpstr>
      <vt:lpstr>Формы профилактики подростковой суицидальности: </vt:lpstr>
      <vt:lpstr>Общие рекомендации:</vt:lpstr>
      <vt:lpstr>Общие рекомендации:</vt:lpstr>
      <vt:lpstr>Общие рекомендации:</vt:lpstr>
      <vt:lpstr>Заключение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admin</cp:lastModifiedBy>
  <cp:revision>56</cp:revision>
  <dcterms:created xsi:type="dcterms:W3CDTF">2018-09-04T12:10:47Z</dcterms:created>
  <dcterms:modified xsi:type="dcterms:W3CDTF">2021-11-26T10:21:42Z</dcterms:modified>
</cp:coreProperties>
</file>